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D2942-58FF-4148-8329-3D1327AB7A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6F29B8-EED3-4863-91B2-9164F0913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1DBB40-C052-446B-BF61-09A1AEAC5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87D14-685A-41E2-8FC7-C329DBB92B5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10D5E-CBDA-488A-9E62-FC1673190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A3F6A-D993-47EE-A39B-00FEC518D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9987-F8A4-409B-883B-CB7A42767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684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69BFC-FBF6-4D3A-BF55-472073014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26F6D5-77BE-4A12-A258-931EC042DB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DF970-CCA6-42A7-9C0C-A5A8B13FF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87D14-685A-41E2-8FC7-C329DBB92B5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BACA4C-53AD-4E84-80EF-EA8A6D843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4C57B-4204-4F38-913E-4A7AC6D13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9987-F8A4-409B-883B-CB7A42767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420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8DA952-758D-4BEB-A8BB-AAF265760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8EC810-AB26-4FC9-B6DD-1F47A812DE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16FBF-2D78-4B56-8F89-328C08ADF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87D14-685A-41E2-8FC7-C329DBB92B5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30783-A052-4D85-8AE3-0E7F36B3C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7A042-7DC5-4EB1-A208-CBE9189FF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9987-F8A4-409B-883B-CB7A42767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216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46F2E-9FEC-405C-BDBD-A2E5513F6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02443-2DB7-4744-AE8B-54B891791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C0EE7-260F-4E32-A457-0725D6615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87D14-685A-41E2-8FC7-C329DBB92B5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3C24A-0E09-46AB-B892-1CA27120B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722805-E8F6-4FD9-8BED-0E2ACF3CA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9987-F8A4-409B-883B-CB7A42767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29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B9F80-63A8-4D0F-BD1F-72FEF1B09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91F008-697D-4218-8F6C-063B27386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64F28-F70E-41A3-8FDA-34A3C36DE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87D14-685A-41E2-8FC7-C329DBB92B5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8F67C-0576-42CD-BD72-C8FE6CF5A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FB2F0A-B95F-4CEF-BF1B-058ECC959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9987-F8A4-409B-883B-CB7A42767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056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3E132-6C9B-429F-B4A3-AC267BDA5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B74F1-2227-49C7-B0E0-8A496AE3E1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B874B0-DBC1-477D-B1F6-1DA24B8270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688D12-9BBB-4CA4-BD61-516175FE3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87D14-685A-41E2-8FC7-C329DBB92B5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02C371-B84A-48C2-A5B4-7C1665314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2A9490-0A34-4340-9A4F-66BBD842E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9987-F8A4-409B-883B-CB7A42767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217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190F1-A7DE-4F13-83AE-6177B02E0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15392-E92F-45A5-A984-E9AB7A64C2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BEAFD6-93D5-423A-8109-544FD3FE30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BC40CD-2890-46D3-B9F9-AEFBDE4127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4CEC84-13B0-479C-A30A-47A1A3633B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E48B2-DF98-4613-B8FD-EF1D9E01B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87D14-685A-41E2-8FC7-C329DBB92B5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11BEE3-2D1B-4FA9-9C9F-B89CECB29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7B07E2-6071-4620-AD70-BCD53FBBC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9987-F8A4-409B-883B-CB7A42767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6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CB005-B471-44E5-ABAB-2E350FFDA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ACAF59-D338-41AE-AEA1-75BF9C7AC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87D14-685A-41E2-8FC7-C329DBB92B5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126F7A-EF5F-4DA2-8A99-6B8B5B922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B14591-D47C-4F64-B5E7-6C5FAFE54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9987-F8A4-409B-883B-CB7A42767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22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741E0B-ADD2-448D-A76D-7FF5578F1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87D14-685A-41E2-8FC7-C329DBB92B5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6B83C9-BD0E-47FD-B85B-705BCD00B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E0E509-85A1-4AC7-AA62-DE8B8EC77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9987-F8A4-409B-883B-CB7A42767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208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AFCA8-0937-43E0-B830-7D10813A8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5359F-6F17-4421-84B9-B3314D7C3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97D97-4860-4419-8E54-18099C07AD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86FBFE-3D3E-4A5E-A157-47CE3A4ED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87D14-685A-41E2-8FC7-C329DBB92B5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D17A7F-FFA5-4B2A-8139-ECBF497BE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05643-7749-4D8A-A49D-3B03D041C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9987-F8A4-409B-883B-CB7A42767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284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5627C-32CF-4BBF-A6F0-95794A376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0BF33A-3939-40E4-B137-D76BAE30D9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BF575C-CFC8-43ED-B963-4FAD610E2A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355531-E3BD-4E2D-A475-05760A665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87D14-685A-41E2-8FC7-C329DBB92B5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ED2E50-A502-4C37-8B55-BF2CF3E0D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FDC73B-C8EE-4028-B67C-BD0383159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9987-F8A4-409B-883B-CB7A42767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744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B6958C-2895-4DAF-9D8D-749F694A5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DD4D7B-10B0-4548-99F0-AEDEA3B9A3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7E2A37-8BB9-4CE9-84FF-F5CAD732DD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87D14-685A-41E2-8FC7-C329DBB92B5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E1AC5E-9C6F-4260-901B-CCB0B7FA94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DC3FA-AC0C-4533-84C6-A51AF95BA6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E9987-F8A4-409B-883B-CB7A42767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33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09D44-99D6-4153-9772-8CEA4236016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258218" y="-255059"/>
            <a:ext cx="7675563" cy="1519415"/>
          </a:xfrm>
        </p:spPr>
        <p:txBody>
          <a:bodyPr>
            <a:normAutofit/>
          </a:bodyPr>
          <a:lstStyle/>
          <a:p>
            <a:r>
              <a:rPr lang="en-US" sz="2400" dirty="0"/>
              <a:t>                  Noce </a:t>
            </a:r>
            <a:r>
              <a:rPr lang="en-US" sz="2400" dirty="0" err="1"/>
              <a:t>libanaise</a:t>
            </a:r>
            <a:r>
              <a:rPr lang="en-US" sz="2400" dirty="0"/>
              <a:t>. (Livre p.50-51)</a:t>
            </a:r>
            <a:br>
              <a:rPr lang="en-US" sz="2400" dirty="0"/>
            </a:br>
            <a:r>
              <a:rPr lang="en-US" sz="2400" dirty="0"/>
              <a:t>                            </a:t>
            </a:r>
            <a:r>
              <a:rPr lang="en-US" sz="2400" dirty="0" err="1">
                <a:solidFill>
                  <a:srgbClr val="FF0000"/>
                </a:solidFill>
              </a:rPr>
              <a:t>Corrigé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E19F1D-C11E-4AA7-9ABE-0416A23E0B6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90311" y="867213"/>
            <a:ext cx="11831637" cy="1655763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2000" dirty="0"/>
              <a:t>Au </a:t>
            </a:r>
            <a:r>
              <a:rPr lang="en-US" sz="2000" dirty="0" err="1"/>
              <a:t>coeur</a:t>
            </a:r>
            <a:r>
              <a:rPr lang="en-US" sz="2000" dirty="0"/>
              <a:t> du </a:t>
            </a:r>
            <a:r>
              <a:rPr lang="en-US" sz="2000" dirty="0" err="1"/>
              <a:t>texte</a:t>
            </a:r>
            <a:endParaRPr lang="en-US" sz="2000" dirty="0"/>
          </a:p>
          <a:p>
            <a:pPr marL="0" indent="0" algn="l">
              <a:buNone/>
            </a:pPr>
            <a:r>
              <a:rPr lang="en-US" sz="2000" dirty="0"/>
              <a:t>N.2 </a:t>
            </a:r>
            <a:r>
              <a:rPr lang="en-US" sz="2000" dirty="0">
                <a:solidFill>
                  <a:srgbClr val="FF0000"/>
                </a:solidFill>
              </a:rPr>
              <a:t>a-Le </a:t>
            </a:r>
            <a:r>
              <a:rPr lang="en-US" sz="2000" dirty="0" err="1">
                <a:solidFill>
                  <a:srgbClr val="FF0000"/>
                </a:solidFill>
              </a:rPr>
              <a:t>narrateur</a:t>
            </a:r>
            <a:r>
              <a:rPr lang="en-US" sz="2000" dirty="0">
                <a:solidFill>
                  <a:srgbClr val="FF0000"/>
                </a:solidFill>
              </a:rPr>
              <a:t> observe la </a:t>
            </a:r>
            <a:r>
              <a:rPr lang="en-US" sz="2000" dirty="0" err="1">
                <a:solidFill>
                  <a:srgbClr val="FF0000"/>
                </a:solidFill>
              </a:rPr>
              <a:t>cérémonie</a:t>
            </a:r>
            <a:r>
              <a:rPr lang="en-US" sz="2000" dirty="0">
                <a:solidFill>
                  <a:srgbClr val="FF0000"/>
                </a:solidFill>
              </a:rPr>
              <a:t> du marriage à </a:t>
            </a:r>
            <a:r>
              <a:rPr lang="en-US" sz="2000" dirty="0" err="1">
                <a:solidFill>
                  <a:srgbClr val="FF0000"/>
                </a:solidFill>
              </a:rPr>
              <a:t>laquelle</a:t>
            </a:r>
            <a:r>
              <a:rPr lang="en-US" sz="2000" dirty="0">
                <a:solidFill>
                  <a:srgbClr val="FF0000"/>
                </a:solidFill>
              </a:rPr>
              <a:t> il </a:t>
            </a:r>
            <a:r>
              <a:rPr lang="en-US" sz="2000" dirty="0" err="1">
                <a:solidFill>
                  <a:srgbClr val="FF0000"/>
                </a:solidFill>
              </a:rPr>
              <a:t>est</a:t>
            </a:r>
            <a:r>
              <a:rPr lang="en-US" sz="2000" dirty="0">
                <a:solidFill>
                  <a:srgbClr val="FF0000"/>
                </a:solidFill>
              </a:rPr>
              <a:t> invite:”</a:t>
            </a:r>
            <a:r>
              <a:rPr lang="en-US" sz="2000" dirty="0" err="1">
                <a:solidFill>
                  <a:srgbClr val="FF0000"/>
                </a:solidFill>
              </a:rPr>
              <a:t>J’ai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réussi</a:t>
            </a:r>
            <a:r>
              <a:rPr lang="en-US" sz="2000" dirty="0">
                <a:solidFill>
                  <a:srgbClr val="FF0000"/>
                </a:solidFill>
              </a:rPr>
              <a:t> à </a:t>
            </a:r>
            <a:r>
              <a:rPr lang="en-US" sz="2000" dirty="0" err="1">
                <a:solidFill>
                  <a:srgbClr val="FF0000"/>
                </a:solidFill>
              </a:rPr>
              <a:t>m’introduire</a:t>
            </a:r>
            <a:r>
              <a:rPr lang="en-US" sz="2000" dirty="0">
                <a:solidFill>
                  <a:srgbClr val="FF0000"/>
                </a:solidFill>
              </a:rPr>
              <a:t>, par exception……..nuptial” (l.7)</a:t>
            </a:r>
          </a:p>
          <a:p>
            <a:pPr marL="0" indent="0" algn="l">
              <a:buNone/>
            </a:pPr>
            <a:r>
              <a:rPr lang="en-US" sz="2000" dirty="0">
                <a:solidFill>
                  <a:srgbClr val="FF0000"/>
                </a:solidFill>
              </a:rPr>
              <a:t>b- </a:t>
            </a:r>
            <a:r>
              <a:rPr lang="en-US" sz="2000" dirty="0" err="1">
                <a:solidFill>
                  <a:srgbClr val="FF0000"/>
                </a:solidFill>
              </a:rPr>
              <a:t>L’évêque</a:t>
            </a:r>
            <a:r>
              <a:rPr lang="en-US" sz="2000" dirty="0">
                <a:solidFill>
                  <a:srgbClr val="FF0000"/>
                </a:solidFill>
              </a:rPr>
              <a:t> pose </a:t>
            </a:r>
            <a:r>
              <a:rPr lang="en-US" sz="2000" dirty="0" err="1">
                <a:solidFill>
                  <a:srgbClr val="FF0000"/>
                </a:solidFill>
              </a:rPr>
              <a:t>alternativement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une</a:t>
            </a:r>
            <a:r>
              <a:rPr lang="en-US" sz="2000" dirty="0">
                <a:solidFill>
                  <a:srgbClr val="FF0000"/>
                </a:solidFill>
              </a:rPr>
              <a:t> couronne de fleurs sur la tête de la </a:t>
            </a:r>
            <a:r>
              <a:rPr lang="en-US" sz="2000" dirty="0" err="1">
                <a:solidFill>
                  <a:srgbClr val="FF0000"/>
                </a:solidFill>
              </a:rPr>
              <a:t>mariée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puis</a:t>
            </a:r>
            <a:r>
              <a:rPr lang="en-US" sz="2000" dirty="0">
                <a:solidFill>
                  <a:srgbClr val="FF0000"/>
                </a:solidFill>
              </a:rPr>
              <a:t> sur </a:t>
            </a:r>
            <a:r>
              <a:rPr lang="en-US" sz="2000" dirty="0" err="1">
                <a:solidFill>
                  <a:srgbClr val="FF0000"/>
                </a:solidFill>
              </a:rPr>
              <a:t>celle</a:t>
            </a:r>
            <a:r>
              <a:rPr lang="en-US" sz="2000" dirty="0">
                <a:solidFill>
                  <a:srgbClr val="FF0000"/>
                </a:solidFill>
              </a:rPr>
              <a:t> de </a:t>
            </a:r>
            <a:r>
              <a:rPr lang="en-US" sz="2000" dirty="0" err="1">
                <a:solidFill>
                  <a:srgbClr val="FF0000"/>
                </a:solidFill>
              </a:rPr>
              <a:t>l’époux</a:t>
            </a:r>
            <a:r>
              <a:rPr lang="en-US" sz="2000" dirty="0">
                <a:solidFill>
                  <a:srgbClr val="FF0000"/>
                </a:solidFill>
              </a:rPr>
              <a:t>. Ensuite, il passe les alliances aux </a:t>
            </a:r>
            <a:r>
              <a:rPr lang="en-US" sz="2000" dirty="0" err="1">
                <a:solidFill>
                  <a:srgbClr val="FF0000"/>
                </a:solidFill>
              </a:rPr>
              <a:t>doigts</a:t>
            </a:r>
            <a:r>
              <a:rPr lang="en-US" sz="2000" dirty="0">
                <a:solidFill>
                  <a:srgbClr val="FF0000"/>
                </a:solidFill>
              </a:rPr>
              <a:t> des </a:t>
            </a:r>
            <a:r>
              <a:rPr lang="en-US" sz="2000" dirty="0" err="1">
                <a:solidFill>
                  <a:srgbClr val="FF0000"/>
                </a:solidFill>
              </a:rPr>
              <a:t>époux</a:t>
            </a:r>
            <a:r>
              <a:rPr lang="en-US" sz="2000" dirty="0">
                <a:solidFill>
                  <a:srgbClr val="FF0000"/>
                </a:solidFill>
              </a:rPr>
              <a:t>.</a:t>
            </a:r>
          </a:p>
          <a:p>
            <a:pPr algn="l"/>
            <a:r>
              <a:rPr lang="en-US" sz="2000" dirty="0">
                <a:solidFill>
                  <a:srgbClr val="FF0000"/>
                </a:solidFill>
              </a:rPr>
              <a:t>Les </a:t>
            </a:r>
            <a:r>
              <a:rPr lang="en-US" sz="2000" dirty="0" err="1">
                <a:solidFill>
                  <a:srgbClr val="FF0000"/>
                </a:solidFill>
              </a:rPr>
              <a:t>mariés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communient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en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rompant</a:t>
            </a:r>
            <a:r>
              <a:rPr lang="en-US" sz="2000" dirty="0">
                <a:solidFill>
                  <a:srgbClr val="FF0000"/>
                </a:solidFill>
              </a:rPr>
              <a:t> le pain et </a:t>
            </a:r>
            <a:r>
              <a:rPr lang="en-US" sz="2000" dirty="0" err="1">
                <a:solidFill>
                  <a:srgbClr val="FF0000"/>
                </a:solidFill>
              </a:rPr>
              <a:t>en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buvant</a:t>
            </a:r>
            <a:r>
              <a:rPr lang="en-US" sz="2000" dirty="0">
                <a:solidFill>
                  <a:srgbClr val="FF0000"/>
                </a:solidFill>
              </a:rPr>
              <a:t> le vin.</a:t>
            </a:r>
          </a:p>
          <a:p>
            <a:pPr algn="l"/>
            <a:r>
              <a:rPr lang="en-US" sz="2000" dirty="0">
                <a:solidFill>
                  <a:srgbClr val="FF0000"/>
                </a:solidFill>
              </a:rPr>
              <a:t>Les </a:t>
            </a:r>
            <a:r>
              <a:rPr lang="en-US" sz="2000" dirty="0" err="1">
                <a:solidFill>
                  <a:srgbClr val="FF0000"/>
                </a:solidFill>
              </a:rPr>
              <a:t>gestes</a:t>
            </a:r>
            <a:r>
              <a:rPr lang="en-US" sz="2000" dirty="0">
                <a:solidFill>
                  <a:srgbClr val="FF0000"/>
                </a:solidFill>
              </a:rPr>
              <a:t> de </a:t>
            </a:r>
            <a:r>
              <a:rPr lang="en-US" sz="2000" dirty="0" err="1">
                <a:solidFill>
                  <a:srgbClr val="FF0000"/>
                </a:solidFill>
              </a:rPr>
              <a:t>l’évêque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consacrent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l’unite</a:t>
            </a:r>
            <a:r>
              <a:rPr lang="en-US" sz="2000" dirty="0">
                <a:solidFill>
                  <a:srgbClr val="FF0000"/>
                </a:solidFill>
              </a:rPr>
              <a:t> de couple et son alliance </a:t>
            </a:r>
            <a:r>
              <a:rPr lang="en-US" sz="2000" dirty="0" err="1">
                <a:solidFill>
                  <a:srgbClr val="FF0000"/>
                </a:solidFill>
              </a:rPr>
              <a:t>éternelle</a:t>
            </a:r>
            <a:r>
              <a:rPr lang="en-US" sz="2000" dirty="0">
                <a:solidFill>
                  <a:srgbClr val="FF0000"/>
                </a:solidFill>
              </a:rPr>
              <a:t>. </a:t>
            </a:r>
          </a:p>
          <a:p>
            <a:pPr marL="0" indent="0" algn="l">
              <a:buNone/>
            </a:pPr>
            <a:r>
              <a:rPr lang="en-US" sz="2000" dirty="0"/>
              <a:t>N.3</a:t>
            </a:r>
            <a:r>
              <a:rPr lang="en-US" sz="2000" dirty="0">
                <a:solidFill>
                  <a:srgbClr val="FF0000"/>
                </a:solidFill>
              </a:rPr>
              <a:t> Les </a:t>
            </a:r>
            <a:r>
              <a:rPr lang="en-US" sz="2000" dirty="0" err="1">
                <a:solidFill>
                  <a:srgbClr val="FF0000"/>
                </a:solidFill>
              </a:rPr>
              <a:t>indicateurs</a:t>
            </a:r>
            <a:r>
              <a:rPr lang="en-US" sz="2000" dirty="0">
                <a:solidFill>
                  <a:srgbClr val="FF0000"/>
                </a:solidFill>
              </a:rPr>
              <a:t> de lieu </a:t>
            </a:r>
            <a:r>
              <a:rPr lang="en-US" sz="2000" dirty="0" err="1">
                <a:solidFill>
                  <a:srgbClr val="FF0000"/>
                </a:solidFill>
              </a:rPr>
              <a:t>permettent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d’observer</a:t>
            </a:r>
            <a:r>
              <a:rPr lang="en-US" sz="2000" dirty="0">
                <a:solidFill>
                  <a:srgbClr val="FF0000"/>
                </a:solidFill>
              </a:rPr>
              <a:t> que le </a:t>
            </a:r>
            <a:r>
              <a:rPr lang="en-US" sz="2000" dirty="0" err="1">
                <a:solidFill>
                  <a:srgbClr val="FF0000"/>
                </a:solidFill>
              </a:rPr>
              <a:t>narrateur</a:t>
            </a:r>
            <a:r>
              <a:rPr lang="en-US" sz="2000" dirty="0">
                <a:solidFill>
                  <a:srgbClr val="FF0000"/>
                </a:solidFill>
              </a:rPr>
              <a:t> se </a:t>
            </a:r>
            <a:r>
              <a:rPr lang="en-US" sz="2000" dirty="0" err="1">
                <a:solidFill>
                  <a:srgbClr val="FF0000"/>
                </a:solidFill>
              </a:rPr>
              <a:t>déplace</a:t>
            </a:r>
            <a:r>
              <a:rPr lang="en-US" sz="2000" dirty="0">
                <a:solidFill>
                  <a:srgbClr val="FF0000"/>
                </a:solidFill>
              </a:rPr>
              <a:t> de </a:t>
            </a:r>
            <a:r>
              <a:rPr lang="en-US" sz="2000" dirty="0" err="1">
                <a:solidFill>
                  <a:srgbClr val="FF0000"/>
                </a:solidFill>
              </a:rPr>
              <a:t>l’extérieur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vers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l’intérieur</a:t>
            </a:r>
            <a:r>
              <a:rPr lang="en-US" sz="2000" dirty="0">
                <a:solidFill>
                  <a:srgbClr val="FF0000"/>
                </a:solidFill>
              </a:rPr>
              <a:t>: Dans les </a:t>
            </a:r>
            <a:r>
              <a:rPr lang="en-US" sz="2000" dirty="0" err="1">
                <a:solidFill>
                  <a:srgbClr val="FF0000"/>
                </a:solidFill>
              </a:rPr>
              <a:t>jardins</a:t>
            </a:r>
            <a:r>
              <a:rPr lang="en-US" sz="2000" dirty="0">
                <a:solidFill>
                  <a:srgbClr val="FF0000"/>
                </a:solidFill>
              </a:rPr>
              <a:t>(l.1)------- dans la </a:t>
            </a:r>
            <a:r>
              <a:rPr lang="en-US" sz="2000" dirty="0" err="1">
                <a:solidFill>
                  <a:srgbClr val="FF0000"/>
                </a:solidFill>
              </a:rPr>
              <a:t>cour</a:t>
            </a:r>
            <a:r>
              <a:rPr lang="en-US" sz="2000" dirty="0">
                <a:solidFill>
                  <a:srgbClr val="FF0000"/>
                </a:solidFill>
              </a:rPr>
              <a:t>(l.3)-------- dans un divan </a:t>
            </a:r>
            <a:r>
              <a:rPr lang="en-US" sz="2000" dirty="0" err="1">
                <a:solidFill>
                  <a:srgbClr val="FF0000"/>
                </a:solidFill>
              </a:rPr>
              <a:t>inférieur</a:t>
            </a:r>
            <a:r>
              <a:rPr lang="en-US" sz="2000" dirty="0">
                <a:solidFill>
                  <a:srgbClr val="FF0000"/>
                </a:solidFill>
              </a:rPr>
              <a:t>(l.4)---- dans le divan des femmes(l.8).</a:t>
            </a:r>
          </a:p>
          <a:p>
            <a:pPr marL="0" indent="0" algn="l">
              <a:buNone/>
            </a:pPr>
            <a:r>
              <a:rPr lang="en-US" sz="2000" dirty="0">
                <a:solidFill>
                  <a:srgbClr val="FF0000"/>
                </a:solidFill>
              </a:rPr>
              <a:t>Après la </a:t>
            </a:r>
            <a:r>
              <a:rPr lang="en-US" sz="2000" dirty="0" err="1">
                <a:solidFill>
                  <a:srgbClr val="FF0000"/>
                </a:solidFill>
              </a:rPr>
              <a:t>cérémonie</a:t>
            </a:r>
            <a:r>
              <a:rPr lang="en-US" sz="2000" dirty="0">
                <a:solidFill>
                  <a:srgbClr val="FF0000"/>
                </a:solidFill>
              </a:rPr>
              <a:t> du marriage, le </a:t>
            </a:r>
            <a:r>
              <a:rPr lang="en-US" sz="2000" dirty="0" err="1">
                <a:solidFill>
                  <a:srgbClr val="FF0000"/>
                </a:solidFill>
              </a:rPr>
              <a:t>narrateur</a:t>
            </a:r>
            <a:r>
              <a:rPr lang="en-US" sz="2000" dirty="0">
                <a:solidFill>
                  <a:srgbClr val="FF0000"/>
                </a:solidFill>
              </a:rPr>
              <a:t> se </a:t>
            </a:r>
            <a:r>
              <a:rPr lang="en-US" sz="2000" dirty="0" err="1">
                <a:solidFill>
                  <a:srgbClr val="FF0000"/>
                </a:solidFill>
              </a:rPr>
              <a:t>déplace</a:t>
            </a:r>
            <a:r>
              <a:rPr lang="en-US" sz="2000" dirty="0">
                <a:solidFill>
                  <a:srgbClr val="FF0000"/>
                </a:solidFill>
              </a:rPr>
              <a:t> de </a:t>
            </a:r>
            <a:r>
              <a:rPr lang="en-US" sz="2000" dirty="0" err="1">
                <a:solidFill>
                  <a:srgbClr val="FF0000"/>
                </a:solidFill>
              </a:rPr>
              <a:t>l’intérieur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vers</a:t>
            </a:r>
            <a:r>
              <a:rPr lang="en-US" sz="2000" dirty="0">
                <a:solidFill>
                  <a:srgbClr val="FF0000"/>
                </a:solidFill>
              </a:rPr>
              <a:t> l’</a:t>
            </a:r>
            <a:r>
              <a:rPr lang="en-US" sz="2000" dirty="0" err="1">
                <a:solidFill>
                  <a:srgbClr val="FF0000"/>
                </a:solidFill>
              </a:rPr>
              <a:t>extérieur</a:t>
            </a:r>
            <a:r>
              <a:rPr lang="en-US" sz="2000" dirty="0">
                <a:solidFill>
                  <a:srgbClr val="FF0000"/>
                </a:solidFill>
              </a:rPr>
              <a:t>;”le </a:t>
            </a:r>
            <a:r>
              <a:rPr lang="en-US" sz="2000" dirty="0" err="1">
                <a:solidFill>
                  <a:srgbClr val="FF0000"/>
                </a:solidFill>
              </a:rPr>
              <a:t>père</a:t>
            </a:r>
            <a:r>
              <a:rPr lang="en-US" sz="2000" dirty="0">
                <a:solidFill>
                  <a:srgbClr val="FF0000"/>
                </a:solidFill>
              </a:rPr>
              <a:t> et les </a:t>
            </a:r>
            <a:r>
              <a:rPr lang="en-US" sz="2000" dirty="0" err="1">
                <a:solidFill>
                  <a:srgbClr val="FF0000"/>
                </a:solidFill>
              </a:rPr>
              <a:t>amis</a:t>
            </a:r>
            <a:r>
              <a:rPr lang="en-US" sz="2000" dirty="0">
                <a:solidFill>
                  <a:srgbClr val="FF0000"/>
                </a:solidFill>
              </a:rPr>
              <a:t> du </a:t>
            </a:r>
            <a:r>
              <a:rPr lang="en-US" sz="2000" dirty="0" err="1">
                <a:solidFill>
                  <a:srgbClr val="FF0000"/>
                </a:solidFill>
              </a:rPr>
              <a:t>mari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l’emmenèrent</a:t>
            </a:r>
            <a:r>
              <a:rPr lang="en-US" sz="2000" dirty="0">
                <a:solidFill>
                  <a:srgbClr val="FF0000"/>
                </a:solidFill>
              </a:rPr>
              <a:t> dans le </a:t>
            </a:r>
            <a:r>
              <a:rPr lang="en-US" sz="2000" dirty="0" err="1">
                <a:solidFill>
                  <a:srgbClr val="FF0000"/>
                </a:solidFill>
              </a:rPr>
              <a:t>jardin</a:t>
            </a:r>
            <a:r>
              <a:rPr lang="en-US" sz="2000" dirty="0">
                <a:solidFill>
                  <a:srgbClr val="FF0000"/>
                </a:solidFill>
              </a:rPr>
              <a:t>”(l.21).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C406B2-EBBF-4AB4-B5A3-8CA1CC96C80B}"/>
              </a:ext>
            </a:extLst>
          </p:cNvPr>
          <p:cNvSpPr txBox="1"/>
          <p:nvPr/>
        </p:nvSpPr>
        <p:spPr>
          <a:xfrm>
            <a:off x="90311" y="4826675"/>
            <a:ext cx="1150337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>
              <a:buNone/>
            </a:pPr>
            <a:r>
              <a:rPr lang="en-US" sz="1800" dirty="0"/>
              <a:t>N.4 </a:t>
            </a:r>
            <a:r>
              <a:rPr lang="en-US" sz="1800" dirty="0">
                <a:solidFill>
                  <a:srgbClr val="FF0000"/>
                </a:solidFill>
              </a:rPr>
              <a:t>a- Pendant </a:t>
            </a:r>
            <a:r>
              <a:rPr lang="en-US" sz="1800" dirty="0" err="1">
                <a:solidFill>
                  <a:srgbClr val="FF0000"/>
                </a:solidFill>
              </a:rPr>
              <a:t>toute</a:t>
            </a:r>
            <a:r>
              <a:rPr lang="en-US" sz="1800" dirty="0">
                <a:solidFill>
                  <a:srgbClr val="FF0000"/>
                </a:solidFill>
              </a:rPr>
              <a:t> la soirée(l.6), au moment </a:t>
            </a:r>
            <a:r>
              <a:rPr lang="en-US" sz="1800" dirty="0" err="1">
                <a:solidFill>
                  <a:srgbClr val="FF0000"/>
                </a:solidFill>
              </a:rPr>
              <a:t>où</a:t>
            </a:r>
            <a:r>
              <a:rPr lang="en-US" sz="1800" dirty="0">
                <a:solidFill>
                  <a:srgbClr val="FF0000"/>
                </a:solidFill>
              </a:rPr>
              <a:t>(l.8), un moment(l.10), </a:t>
            </a:r>
            <a:r>
              <a:rPr lang="en-US" sz="1800" dirty="0" err="1">
                <a:solidFill>
                  <a:srgbClr val="FF0000"/>
                </a:solidFill>
              </a:rPr>
              <a:t>eut</a:t>
            </a:r>
            <a:r>
              <a:rPr lang="en-US" sz="1800" dirty="0">
                <a:solidFill>
                  <a:srgbClr val="FF0000"/>
                </a:solidFill>
              </a:rPr>
              <a:t> le temps(l.13),</a:t>
            </a:r>
            <a:r>
              <a:rPr lang="en-US" sz="1800" dirty="0" err="1">
                <a:solidFill>
                  <a:srgbClr val="FF0000"/>
                </a:solidFill>
              </a:rPr>
              <a:t>puis</a:t>
            </a:r>
            <a:r>
              <a:rPr lang="en-US" sz="1800" dirty="0">
                <a:solidFill>
                  <a:srgbClr val="FF0000"/>
                </a:solidFill>
              </a:rPr>
              <a:t>(l.16), ensuite(l.18), après quoi(l.19), </a:t>
            </a:r>
            <a:r>
              <a:rPr lang="en-US" sz="1800" dirty="0" err="1">
                <a:solidFill>
                  <a:srgbClr val="FF0000"/>
                </a:solidFill>
              </a:rPr>
              <a:t>alors</a:t>
            </a:r>
            <a:r>
              <a:rPr lang="en-US" sz="1800" dirty="0">
                <a:solidFill>
                  <a:srgbClr val="FF0000"/>
                </a:solidFill>
              </a:rPr>
              <a:t>(l.22), </a:t>
            </a:r>
            <a:r>
              <a:rPr lang="en-US" sz="1800" dirty="0" err="1">
                <a:solidFill>
                  <a:srgbClr val="FF0000"/>
                </a:solidFill>
              </a:rPr>
              <a:t>jusqu’au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coucher</a:t>
            </a:r>
            <a:r>
              <a:rPr lang="en-US" sz="1800" dirty="0">
                <a:solidFill>
                  <a:srgbClr val="FF0000"/>
                </a:solidFill>
              </a:rPr>
              <a:t> du soleil (l.23), à </a:t>
            </a:r>
            <a:r>
              <a:rPr lang="en-US" sz="1800" dirty="0" err="1">
                <a:solidFill>
                  <a:srgbClr val="FF0000"/>
                </a:solidFill>
              </a:rPr>
              <a:t>chaque</a:t>
            </a:r>
            <a:r>
              <a:rPr lang="en-US" sz="1800" dirty="0">
                <a:solidFill>
                  <a:srgbClr val="FF0000"/>
                </a:solidFill>
              </a:rPr>
              <a:t> instant(l.25), </a:t>
            </a:r>
            <a:r>
              <a:rPr lang="en-US" sz="1800" dirty="0" err="1">
                <a:solidFill>
                  <a:srgbClr val="FF0000"/>
                </a:solidFill>
              </a:rPr>
              <a:t>quand</a:t>
            </a:r>
            <a:r>
              <a:rPr lang="en-US" sz="1800" dirty="0">
                <a:solidFill>
                  <a:srgbClr val="FF0000"/>
                </a:solidFill>
              </a:rPr>
              <a:t> la </a:t>
            </a:r>
            <a:r>
              <a:rPr lang="en-US" sz="1800" dirty="0" err="1">
                <a:solidFill>
                  <a:srgbClr val="FF0000"/>
                </a:solidFill>
              </a:rPr>
              <a:t>nuit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fut</a:t>
            </a:r>
            <a:r>
              <a:rPr lang="en-US" sz="1800" dirty="0">
                <a:solidFill>
                  <a:srgbClr val="FF0000"/>
                </a:solidFill>
              </a:rPr>
              <a:t> venue(l.26), après </a:t>
            </a:r>
            <a:r>
              <a:rPr lang="en-US" sz="1800" dirty="0" err="1">
                <a:solidFill>
                  <a:srgbClr val="FF0000"/>
                </a:solidFill>
              </a:rPr>
              <a:t>huit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jours</a:t>
            </a:r>
            <a:r>
              <a:rPr lang="en-US" sz="1800" dirty="0">
                <a:solidFill>
                  <a:srgbClr val="FF0000"/>
                </a:solidFill>
              </a:rPr>
              <a:t>(l.27).</a:t>
            </a:r>
          </a:p>
          <a:p>
            <a:pPr marL="0" indent="0" algn="l">
              <a:buNone/>
            </a:pPr>
            <a:r>
              <a:rPr lang="en-US" sz="1800" dirty="0">
                <a:solidFill>
                  <a:srgbClr val="FF0000"/>
                </a:solidFill>
              </a:rPr>
              <a:t>b- </a:t>
            </a:r>
            <a:r>
              <a:rPr lang="en-US" sz="1800" dirty="0" err="1">
                <a:solidFill>
                  <a:srgbClr val="FF0000"/>
                </a:solidFill>
              </a:rPr>
              <a:t>Ces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indicateurs</a:t>
            </a:r>
            <a:r>
              <a:rPr lang="en-US" sz="1800" dirty="0">
                <a:solidFill>
                  <a:srgbClr val="FF0000"/>
                </a:solidFill>
              </a:rPr>
              <a:t> de temps </a:t>
            </a:r>
            <a:r>
              <a:rPr lang="en-US" sz="1800" dirty="0" err="1">
                <a:solidFill>
                  <a:srgbClr val="FF0000"/>
                </a:solidFill>
              </a:rPr>
              <a:t>précisent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d’abord</a:t>
            </a:r>
            <a:r>
              <a:rPr lang="en-US" sz="1800" dirty="0">
                <a:solidFill>
                  <a:srgbClr val="FF0000"/>
                </a:solidFill>
              </a:rPr>
              <a:t> la durée du </a:t>
            </a:r>
            <a:r>
              <a:rPr lang="en-US" sz="1800" dirty="0" err="1">
                <a:solidFill>
                  <a:srgbClr val="FF0000"/>
                </a:solidFill>
              </a:rPr>
              <a:t>récit:soirée</a:t>
            </a:r>
            <a:r>
              <a:rPr lang="en-US" sz="1800" dirty="0">
                <a:solidFill>
                  <a:srgbClr val="FF0000"/>
                </a:solidFill>
              </a:rPr>
              <a:t>----</a:t>
            </a:r>
            <a:r>
              <a:rPr lang="en-US" sz="1800" dirty="0" err="1">
                <a:solidFill>
                  <a:srgbClr val="FF0000"/>
                </a:solidFill>
              </a:rPr>
              <a:t>coucher</a:t>
            </a:r>
            <a:r>
              <a:rPr lang="en-US" sz="1800" dirty="0">
                <a:solidFill>
                  <a:srgbClr val="FF0000"/>
                </a:solidFill>
              </a:rPr>
              <a:t> du soleil---</a:t>
            </a:r>
            <a:r>
              <a:rPr lang="en-US" sz="1800" dirty="0" err="1">
                <a:solidFill>
                  <a:srgbClr val="FF0000"/>
                </a:solidFill>
              </a:rPr>
              <a:t>nuit</a:t>
            </a:r>
            <a:r>
              <a:rPr lang="en-US" sz="1800" dirty="0">
                <a:solidFill>
                  <a:srgbClr val="FF0000"/>
                </a:solidFill>
              </a:rPr>
              <a:t>.</a:t>
            </a:r>
          </a:p>
          <a:p>
            <a:pPr marL="0" indent="0" algn="l">
              <a:buNone/>
            </a:pPr>
            <a:r>
              <a:rPr lang="en-US" sz="1800" dirty="0">
                <a:solidFill>
                  <a:srgbClr val="FF0000"/>
                </a:solidFill>
              </a:rPr>
              <a:t>Ensuite </a:t>
            </a:r>
            <a:r>
              <a:rPr lang="en-US" sz="1800" dirty="0" err="1">
                <a:solidFill>
                  <a:srgbClr val="FF0000"/>
                </a:solidFill>
              </a:rPr>
              <a:t>ils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marquent</a:t>
            </a:r>
            <a:r>
              <a:rPr lang="en-US" sz="1800" dirty="0">
                <a:solidFill>
                  <a:srgbClr val="FF0000"/>
                </a:solidFill>
              </a:rPr>
              <a:t> la progression du </a:t>
            </a:r>
            <a:r>
              <a:rPr lang="en-US" sz="1800" dirty="0" err="1">
                <a:solidFill>
                  <a:srgbClr val="FF0000"/>
                </a:solidFill>
              </a:rPr>
              <a:t>récit</a:t>
            </a:r>
            <a:r>
              <a:rPr lang="en-US" sz="1800" dirty="0">
                <a:solidFill>
                  <a:srgbClr val="FF0000"/>
                </a:solidFill>
              </a:rPr>
              <a:t> :</a:t>
            </a:r>
            <a:r>
              <a:rPr lang="en-US" sz="1800" dirty="0" err="1">
                <a:solidFill>
                  <a:srgbClr val="FF0000"/>
                </a:solidFill>
              </a:rPr>
              <a:t>puis</a:t>
            </a:r>
            <a:r>
              <a:rPr lang="en-US" sz="1800" dirty="0">
                <a:solidFill>
                  <a:srgbClr val="FF0000"/>
                </a:solidFill>
              </a:rPr>
              <a:t>----ensuite----après quoi----</a:t>
            </a:r>
            <a:r>
              <a:rPr lang="en-US" sz="1800" dirty="0" err="1">
                <a:solidFill>
                  <a:srgbClr val="FF0000"/>
                </a:solidFill>
              </a:rPr>
              <a:t>alors</a:t>
            </a:r>
            <a:r>
              <a:rPr lang="en-US" sz="18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6300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323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                 Noce libanaise. (Livre p.50-51)                             Corrigé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Ghorayeb</dc:creator>
  <cp:lastModifiedBy>Ghorayeb</cp:lastModifiedBy>
  <cp:revision>6</cp:revision>
  <dcterms:created xsi:type="dcterms:W3CDTF">2022-01-27T09:06:18Z</dcterms:created>
  <dcterms:modified xsi:type="dcterms:W3CDTF">2022-01-27T17:25:57Z</dcterms:modified>
</cp:coreProperties>
</file>